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3" r:id="rId4"/>
    <p:sldId id="274" r:id="rId5"/>
    <p:sldId id="269" r:id="rId6"/>
    <p:sldId id="275" r:id="rId7"/>
    <p:sldId id="277" r:id="rId8"/>
    <p:sldId id="278" r:id="rId9"/>
    <p:sldId id="264" r:id="rId10"/>
    <p:sldId id="280" r:id="rId11"/>
    <p:sldId id="281" r:id="rId12"/>
    <p:sldId id="267" r:id="rId13"/>
  </p:sldIdLst>
  <p:sldSz cx="18288000" cy="10287000"/>
  <p:notesSz cx="6858000" cy="9144000"/>
  <p:embeddedFontLst>
    <p:embeddedFont>
      <p:font typeface="Garet Bold" panose="020B0604020202020204" charset="0"/>
      <p:regular r:id="rId14"/>
    </p:embeddedFont>
    <p:embeddedFont>
      <p:font typeface="League Spartan" panose="020B0604020202020204" charset="0"/>
      <p:regular r:id="rId15"/>
    </p:embeddedFont>
    <p:embeddedFont>
      <p:font typeface="Poppi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22" autoAdjust="0"/>
  </p:normalViewPr>
  <p:slideViewPr>
    <p:cSldViewPr>
      <p:cViewPr>
        <p:scale>
          <a:sx n="50" d="100"/>
          <a:sy n="50" d="100"/>
        </p:scale>
        <p:origin x="979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8" t="-22650" r="-757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63921" y="952500"/>
            <a:ext cx="21215842" cy="11964886"/>
          </a:xfrm>
          <a:custGeom>
            <a:avLst/>
            <a:gdLst/>
            <a:ahLst/>
            <a:cxnLst/>
            <a:rect l="l" t="t" r="r" b="b"/>
            <a:pathLst>
              <a:path w="21215842" h="11964886">
                <a:moveTo>
                  <a:pt x="0" y="0"/>
                </a:moveTo>
                <a:lnTo>
                  <a:pt x="21215842" y="0"/>
                </a:lnTo>
                <a:lnTo>
                  <a:pt x="21215842" y="11964885"/>
                </a:lnTo>
                <a:lnTo>
                  <a:pt x="0" y="119648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90577" y="2862397"/>
            <a:ext cx="460706" cy="882885"/>
          </a:xfrm>
          <a:custGeom>
            <a:avLst/>
            <a:gdLst/>
            <a:ahLst/>
            <a:cxnLst/>
            <a:rect l="l" t="t" r="r" b="b"/>
            <a:pathLst>
              <a:path w="460706" h="882885">
                <a:moveTo>
                  <a:pt x="0" y="0"/>
                </a:moveTo>
                <a:lnTo>
                  <a:pt x="460706" y="0"/>
                </a:lnTo>
                <a:lnTo>
                  <a:pt x="460706" y="882886"/>
                </a:lnTo>
                <a:lnTo>
                  <a:pt x="0" y="8828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22472" y="3450008"/>
            <a:ext cx="13043057" cy="2710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62"/>
              </a:lnSpc>
              <a:spcBef>
                <a:spcPct val="0"/>
              </a:spcBef>
            </a:pPr>
            <a:r>
              <a:rPr lang="en-US" sz="1590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AGRITRUST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619471" y="5600627"/>
            <a:ext cx="25668545" cy="395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053" spc="37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ENSURING TRANSPARENCY, TRUST &amp; FRESHNESS IN AGRICULTURE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30813" y="8016084"/>
            <a:ext cx="14626374" cy="1975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0"/>
              </a:lnSpc>
            </a:pPr>
            <a:r>
              <a:rPr lang="en-US" sz="3685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Team Name: KOKOLA </a:t>
            </a:r>
          </a:p>
          <a:p>
            <a:pPr algn="ctr">
              <a:lnSpc>
                <a:spcPts val="5160"/>
              </a:lnSpc>
            </a:pPr>
            <a:r>
              <a:rPr lang="en-US" sz="3685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Theme: Supply Chain</a:t>
            </a:r>
          </a:p>
          <a:p>
            <a:pPr algn="ctr">
              <a:lnSpc>
                <a:spcPts val="5160"/>
              </a:lnSpc>
              <a:spcBef>
                <a:spcPct val="0"/>
              </a:spcBef>
            </a:pPr>
            <a:r>
              <a:rPr lang="en-US" sz="3685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Team Members: Deva Priya R, Nehal Gupta, Pragna Kulkarni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3D2BE-3D17-1656-D12C-6CD2CF11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360BA73-9CF8-C8D9-4930-AA475551ABA8}"/>
              </a:ext>
            </a:extLst>
          </p:cNvPr>
          <p:cNvSpPr txBox="1"/>
          <p:nvPr/>
        </p:nvSpPr>
        <p:spPr>
          <a:xfrm>
            <a:off x="685800" y="647700"/>
            <a:ext cx="17137755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FEASIBILITY AND CHALLENGES</a:t>
            </a:r>
          </a:p>
          <a:p>
            <a:pPr>
              <a:buNone/>
            </a:pPr>
            <a:endParaRPr lang="en-US" sz="3000" b="1" dirty="0">
              <a:solidFill>
                <a:srgbClr val="003300"/>
              </a:solidFill>
            </a:endParaRPr>
          </a:p>
          <a:p>
            <a:pPr>
              <a:buNone/>
            </a:pPr>
            <a:r>
              <a:rPr lang="en-IN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It Works?</a:t>
            </a:r>
            <a:r>
              <a:rPr lang="en-IN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3000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Proven Tech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Govt. Backing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Market Demand</a:t>
            </a:r>
          </a:p>
          <a:p>
            <a:pPr>
              <a:buNone/>
            </a:pPr>
            <a:br>
              <a:rPr lang="en-IN" sz="3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⚠ </a:t>
            </a:r>
            <a:r>
              <a:rPr lang="en-IN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 &amp; Mitigation: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Adoption Resistance → </a:t>
            </a:r>
            <a:r>
              <a:rPr lang="en-IN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Incentives for early users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Sensor Retrieval → </a:t>
            </a:r>
            <a:r>
              <a:rPr lang="en-IN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Deposit-based refund for logistics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 Management → </a:t>
            </a:r>
            <a:r>
              <a:rPr lang="en-IN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Layered blockchain &amp; cloud for efficiency</a:t>
            </a:r>
            <a:endParaRPr lang="en-IN" sz="3000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176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E614E-77CD-2C77-6547-B42FB23DB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15AEECC-9DC5-368E-EABE-FFB5D0B1A641}"/>
              </a:ext>
            </a:extLst>
          </p:cNvPr>
          <p:cNvSpPr txBox="1"/>
          <p:nvPr/>
        </p:nvSpPr>
        <p:spPr>
          <a:xfrm>
            <a:off x="838200" y="495300"/>
            <a:ext cx="17137755" cy="9694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None/>
            </a:pPr>
            <a:r>
              <a:rPr lang="en-US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CALL TO ACTION AND NEXT STEPS</a:t>
            </a:r>
          </a:p>
          <a:p>
            <a:pPr algn="l">
              <a:buNone/>
            </a:pPr>
            <a:endParaRPr lang="en-US" sz="3000" b="1" i="0" dirty="0">
              <a:solidFill>
                <a:srgbClr val="0033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3000" i="1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Join Us in Transforming the Agricultural Supply Chain!</a:t>
            </a:r>
          </a:p>
          <a:p>
            <a:pPr algn="l">
              <a:buNone/>
            </a:pPr>
            <a:endParaRPr lang="en-US" sz="3000" b="0" i="0" dirty="0">
              <a:solidFill>
                <a:srgbClr val="0033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We Seek:</a:t>
            </a:r>
            <a:b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Feedback &amp; Insights</a:t>
            </a:r>
            <a: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Help us refine the solution for better adoption</a:t>
            </a:r>
            <a:b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Government &amp; Industry Partnerships</a:t>
            </a:r>
            <a: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Support for subsidies, logistics, and retail integration</a:t>
            </a:r>
            <a:b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Pilot Collaborators</a:t>
            </a:r>
            <a: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Farmers, cooperatives, and logistics providers willing to test the system</a:t>
            </a:r>
          </a:p>
          <a:p>
            <a:pPr algn="l">
              <a:buNone/>
            </a:pPr>
            <a:endParaRPr lang="en-US" sz="3000" b="0" i="0" dirty="0">
              <a:solidFill>
                <a:srgbClr val="0033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  <a:endParaRPr lang="en-US" sz="3000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Prototype Refinement &amp; Pilot Execution</a:t>
            </a:r>
            <a: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Deploy IoT sensors, blockchain traceability &amp; AI fraud detection</a:t>
            </a:r>
            <a:endParaRPr lang="en-US" sz="3000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Regulatory &amp; Funding Support</a:t>
            </a:r>
            <a: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Work with government bodies for subsidy integration</a:t>
            </a:r>
            <a:b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Scaling &amp; Retail Adoption</a:t>
            </a:r>
            <a: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Expand nationwide, ensuring trusted, traceable, and fair trade for all</a:t>
            </a:r>
          </a:p>
          <a:p>
            <a:pPr algn="l">
              <a:buNone/>
            </a:pPr>
            <a:endParaRPr lang="en-US" sz="3000" b="0" i="0" dirty="0">
              <a:solidFill>
                <a:srgbClr val="0033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This Matters?</a:t>
            </a:r>
            <a:b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Empowers Farmers</a:t>
            </a:r>
            <a: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Ensuring fair pricing &amp; trust in organic produce</a:t>
            </a:r>
            <a:b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Prevents Fraud &amp; Waste</a:t>
            </a:r>
            <a: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Transparent farm-to-table tracking</a:t>
            </a:r>
            <a:b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Builds Consumer Trust</a:t>
            </a:r>
            <a: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– AI &amp; blockchain-backed authenticity</a:t>
            </a:r>
          </a:p>
          <a:p>
            <a:pPr algn="l">
              <a:buNone/>
            </a:pPr>
            <a:endParaRPr lang="en-US" sz="3000" b="0" i="0" dirty="0">
              <a:solidFill>
                <a:srgbClr val="0033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000" i="1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 a Part of the Change – Let’s Build a Smarter, Fairer Agriculture Ecosystem Together! 🌱</a:t>
            </a:r>
          </a:p>
          <a:p>
            <a:endParaRPr lang="en-IN" sz="3000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5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04227" y="4031530"/>
            <a:ext cx="13679546" cy="224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12"/>
              </a:lnSpc>
            </a:pPr>
            <a:r>
              <a:rPr lang="en-US" sz="14873" b="1">
                <a:solidFill>
                  <a:srgbClr val="FFFBF7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 rot="1511338">
            <a:off x="-1350763" y="6881922"/>
            <a:ext cx="5726213" cy="4752757"/>
          </a:xfrm>
          <a:custGeom>
            <a:avLst/>
            <a:gdLst/>
            <a:ahLst/>
            <a:cxnLst/>
            <a:rect l="l" t="t" r="r" b="b"/>
            <a:pathLst>
              <a:path w="5726213" h="4752757">
                <a:moveTo>
                  <a:pt x="0" y="0"/>
                </a:moveTo>
                <a:lnTo>
                  <a:pt x="5726213" y="0"/>
                </a:lnTo>
                <a:lnTo>
                  <a:pt x="5726213" y="4752756"/>
                </a:lnTo>
                <a:lnTo>
                  <a:pt x="0" y="4752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172651">
            <a:off x="14370900" y="-1285019"/>
            <a:ext cx="5226996" cy="5759775"/>
          </a:xfrm>
          <a:custGeom>
            <a:avLst/>
            <a:gdLst/>
            <a:ahLst/>
            <a:cxnLst/>
            <a:rect l="l" t="t" r="r" b="b"/>
            <a:pathLst>
              <a:path w="5226996" h="5759775">
                <a:moveTo>
                  <a:pt x="0" y="0"/>
                </a:moveTo>
                <a:lnTo>
                  <a:pt x="5226996" y="0"/>
                </a:lnTo>
                <a:lnTo>
                  <a:pt x="5226996" y="5759776"/>
                </a:lnTo>
                <a:lnTo>
                  <a:pt x="0" y="5759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5122" y="647700"/>
            <a:ext cx="17137755" cy="6681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buNone/>
            </a:pPr>
            <a: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farm-to-table supply chain lacks </a:t>
            </a:r>
            <a:r>
              <a:rPr lang="en-US" sz="300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transparency and trust</a:t>
            </a:r>
            <a: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leading to counterfeit organic products, unfair pricing for farmers, inefficient logistics, and food wastage due to poor freshness tracking.</a:t>
            </a:r>
          </a:p>
          <a:p>
            <a:pPr>
              <a:buNone/>
            </a:pPr>
            <a:endParaRPr lang="en-US" sz="3000" b="0" i="0" dirty="0">
              <a:solidFill>
                <a:srgbClr val="0033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REAL-WORLD EXAMPLE</a:t>
            </a:r>
          </a:p>
          <a:p>
            <a:pPr>
              <a:buNone/>
            </a:pPr>
            <a: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Ramesh, an organic farmer, sends his produce to the market, but due to a lack of transparency, his vegetables get mixed with non-organic ones, falsely labeled, and undervalued.</a:t>
            </a:r>
          </a:p>
          <a:p>
            <a:pPr>
              <a:buNone/>
            </a:pPr>
            <a: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Meanwhile: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Consumers</a:t>
            </a:r>
            <a: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like Priya pay extra for organic produce but can't verify its authenticity.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Retailers</a:t>
            </a:r>
            <a: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face complaints about freshness, leading to refund losses.</a:t>
            </a:r>
          </a:p>
          <a:p>
            <a:pPr>
              <a:buNone/>
            </a:pPr>
            <a: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results in </a:t>
            </a:r>
            <a:r>
              <a:rPr lang="en-US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losses for farmers, distrust among consumers, and inefficiencies in the supply chain.</a:t>
            </a:r>
            <a:br>
              <a:rPr lang="en-US" sz="3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b="0" i="0" dirty="0">
              <a:solidFill>
                <a:srgbClr val="0033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WHO IS AFFECTED?</a:t>
            </a:r>
          </a:p>
          <a:p>
            <a:pPr marL="0" lvl="0" indent="0">
              <a:lnSpc>
                <a:spcPts val="5344"/>
              </a:lnSpc>
              <a:spcBef>
                <a:spcPct val="0"/>
              </a:spcBef>
            </a:pPr>
            <a:endParaRPr lang="en-US" sz="4903" spc="-191" dirty="0">
              <a:solidFill>
                <a:srgbClr val="0033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F7274D-05A6-8321-5D45-3E5FB0630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7" y="7277100"/>
            <a:ext cx="1714500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F22E57-E34E-5C08-B486-B6EDE607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5F76C93-CA58-D105-FC3E-2B72DB8FB629}"/>
              </a:ext>
            </a:extLst>
          </p:cNvPr>
          <p:cNvSpPr txBox="1"/>
          <p:nvPr/>
        </p:nvSpPr>
        <p:spPr>
          <a:xfrm>
            <a:off x="575122" y="647700"/>
            <a:ext cx="6282878" cy="599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344"/>
              </a:lnSpc>
              <a:spcBef>
                <a:spcPct val="0"/>
              </a:spcBef>
            </a:pPr>
            <a:r>
              <a:rPr lang="en-US" sz="3000" b="1" spc="-191" dirty="0">
                <a:solidFill>
                  <a:srgbClr val="00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 AND  STATISTICS </a:t>
            </a:r>
          </a:p>
        </p:txBody>
      </p:sp>
      <p:pic>
        <p:nvPicPr>
          <p:cNvPr id="1026" name="Picture 2" descr="Output image">
            <a:extLst>
              <a:ext uri="{FF2B5EF4-FFF2-40B4-BE49-F238E27FC236}">
                <a16:creationId xmlns:a16="http://schemas.microsoft.com/office/drawing/2014/main" id="{857FF0DE-ACE8-F3CE-92A8-48147642F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368284"/>
            <a:ext cx="5334000" cy="542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3E1F0D-AC38-0AFB-3BB4-A3E5DAB72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560" y="290813"/>
            <a:ext cx="7651640" cy="4791814"/>
          </a:xfrm>
          <a:prstGeom prst="rect">
            <a:avLst/>
          </a:prstGeom>
        </p:spPr>
      </p:pic>
      <p:pic>
        <p:nvPicPr>
          <p:cNvPr id="1030" name="Picture 6" descr="Output image">
            <a:extLst>
              <a:ext uri="{FF2B5EF4-FFF2-40B4-BE49-F238E27FC236}">
                <a16:creationId xmlns:a16="http://schemas.microsoft.com/office/drawing/2014/main" id="{52FC6AFD-B2F2-B311-FB46-E215ED2B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60" y="5143500"/>
            <a:ext cx="7804040" cy="507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58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05229E-F7E3-053E-D714-EB59C94A0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CB013FF-75BC-8C4C-6F3E-21573480864C}"/>
              </a:ext>
            </a:extLst>
          </p:cNvPr>
          <p:cNvSpPr txBox="1"/>
          <p:nvPr/>
        </p:nvSpPr>
        <p:spPr>
          <a:xfrm>
            <a:off x="575123" y="647700"/>
            <a:ext cx="15274478" cy="7725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None/>
            </a:pPr>
            <a:r>
              <a:rPr lang="en-US" sz="3000" b="1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SUMMARY</a:t>
            </a:r>
          </a:p>
          <a:p>
            <a:pPr algn="l">
              <a:buNone/>
            </a:pPr>
            <a:endParaRPr lang="en-US" sz="3000" b="1" i="0" dirty="0">
              <a:solidFill>
                <a:srgbClr val="0033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solution is a </a:t>
            </a:r>
            <a:r>
              <a:rPr lang="en-US" sz="30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blockchain-powered traceability system</a:t>
            </a:r>
            <a:r>
              <a:rPr lang="en-US" sz="30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that tracks organic produce from farm to consumer, ensuring transparency, authenticity, and efficient logistics management.</a:t>
            </a:r>
          </a:p>
          <a:p>
            <a:pPr>
              <a:buNone/>
            </a:pPr>
            <a:br>
              <a:rPr lang="en-US" sz="3200" dirty="0"/>
            </a:br>
            <a:r>
              <a:rPr lang="en-IN" sz="32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Unlike traditional certification methods, blockchain records every transaction in a </a:t>
            </a:r>
            <a:r>
              <a:rPr lang="en-IN" sz="32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tamper-proof ledger</a:t>
            </a:r>
            <a:r>
              <a:rPr lang="en-IN" sz="32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preventing fake organic labelling. Additionally, </a:t>
            </a:r>
            <a:r>
              <a:rPr lang="en-IN" sz="32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AI-driven logistics tracking and IoT sensors</a:t>
            </a:r>
            <a:r>
              <a:rPr lang="en-IN" sz="32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monitor </a:t>
            </a:r>
            <a:r>
              <a:rPr lang="en-IN" sz="3200" b="1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temperature, humidity, and transit conditions</a:t>
            </a:r>
            <a:r>
              <a:rPr lang="en-IN" sz="3200" b="0" i="0" dirty="0">
                <a:solidFill>
                  <a:srgbClr val="0033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reducing food spoilage and ensuring freshness.</a:t>
            </a:r>
          </a:p>
          <a:p>
            <a:pPr>
              <a:buNone/>
            </a:pPr>
            <a:endParaRPr lang="en-IN" sz="3200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32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solution integrates </a:t>
            </a:r>
            <a:r>
              <a:rPr lang="en-IN" sz="3200" b="1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for transparency</a:t>
            </a:r>
            <a:r>
              <a:rPr lang="en-IN" sz="32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3200" b="1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for predicting market price and </a:t>
            </a:r>
            <a:r>
              <a:rPr lang="en-IN" sz="32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3200" b="1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sensors for real time condition monitoring </a:t>
            </a:r>
            <a:r>
              <a:rPr lang="en-IN" sz="32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3200" b="1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QR code-based consumer verification</a:t>
            </a:r>
            <a:r>
              <a:rPr lang="en-IN" sz="32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enabling real-time tracking, fraud prevention, and improved supply chain efficiency. </a:t>
            </a:r>
          </a:p>
          <a:p>
            <a:pPr>
              <a:buNone/>
            </a:pPr>
            <a:endParaRPr lang="en-IN" sz="3200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3000" b="0" i="0" dirty="0">
              <a:solidFill>
                <a:srgbClr val="0033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85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F3FD56-296C-658E-2306-255AD8635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1E3C17-2DD7-7D65-075B-692C01976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94" y="1409700"/>
            <a:ext cx="17081611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82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8DCE0C-F7B1-1D6B-48F7-89C3F0853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558034E-2DB9-E1D6-BBAD-91DFFD085CAC}"/>
              </a:ext>
            </a:extLst>
          </p:cNvPr>
          <p:cNvSpPr txBox="1"/>
          <p:nvPr/>
        </p:nvSpPr>
        <p:spPr>
          <a:xfrm>
            <a:off x="575122" y="592038"/>
            <a:ext cx="17137755" cy="9233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3000" b="1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 AND POSITIVE IMPACT</a:t>
            </a:r>
          </a:p>
          <a:p>
            <a:pPr>
              <a:buNone/>
            </a:pPr>
            <a:r>
              <a:rPr lang="en-US" sz="3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Farmers get fair prices and verified organic labeling, increasing their income.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Consumers can verify authenticity using QR codes, ensuring they get what they pay for.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Retailers minimize fraudulent refund claims with real-time freshness tracking.</a:t>
            </a:r>
          </a:p>
          <a:p>
            <a:pPr>
              <a:buNone/>
            </a:pPr>
            <a:r>
              <a:rPr lang="en-US" sz="3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None/>
            </a:pPr>
            <a:r>
              <a:rPr lang="en-US" sz="3000" b="1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ADVANTAGES AND DIFFERENTIATORS </a:t>
            </a:r>
          </a:p>
          <a:p>
            <a:pPr>
              <a:buNone/>
            </a:pPr>
            <a:endParaRPr lang="en-US" sz="3000" b="1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Blockchain-powered transparency prevents fraud and mislabeling.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sensors ensure optimal storage and transport conditions.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AI-driven predictive logistics minimizes delays and spoilage.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QR code verification enables easy consumer trust-building. </a:t>
            </a:r>
          </a:p>
          <a:p>
            <a:endParaRPr lang="en-US" sz="3000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3000" b="1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MEASURABLE OUTCOMES </a:t>
            </a:r>
          </a:p>
          <a:p>
            <a:pPr>
              <a:buNone/>
            </a:pPr>
            <a:endParaRPr lang="en-US" sz="3000" b="1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30% reduction in food wastage due to better logistics tracking.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40% decrease in fraudulent organic labeling through blockchain verification.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 cost savings for retailers by minimizing refund claims.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consumer trust, leading to increased organic food sales. </a:t>
            </a:r>
          </a:p>
          <a:p>
            <a:pPr>
              <a:buNone/>
            </a:pPr>
            <a:endParaRPr lang="en-US" sz="3000" b="0" i="0" dirty="0">
              <a:solidFill>
                <a:srgbClr val="0033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5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93F5A-F26B-E77D-6E11-2B43B0D5C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954966F-7B96-F3E2-0AC7-363DC3C1C874}"/>
              </a:ext>
            </a:extLst>
          </p:cNvPr>
          <p:cNvSpPr txBox="1"/>
          <p:nvPr/>
        </p:nvSpPr>
        <p:spPr>
          <a:xfrm>
            <a:off x="575122" y="647700"/>
            <a:ext cx="17137755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3000" b="1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 AND POTENTIAL REACH </a:t>
            </a:r>
          </a:p>
          <a:p>
            <a:pPr>
              <a:buNone/>
            </a:pPr>
            <a:endParaRPr lang="en-US" sz="3000" b="1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Farmers – Organic and small-scale farmers looking for fair pricing and authenticity verification.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Consumers – Health-conscious buyers willing to pay a premium for genuine organic products.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Retailers &amp; Supermarkets – Businesses that want to ensure product authenticity and reduce losses from refund claims. </a:t>
            </a:r>
          </a:p>
          <a:p>
            <a:endParaRPr lang="en-US" sz="3000" dirty="0">
              <a:solidFill>
                <a:srgbClr val="00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3000" b="1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COMMUNITIES AND GROUPS</a:t>
            </a:r>
          </a:p>
          <a:p>
            <a:pPr>
              <a:buNone/>
            </a:pPr>
            <a:r>
              <a:rPr lang="en-US" sz="3000" b="1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Organic farming cooperatives and certification bodies – To ensure credibility.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 platforms and grocery chains – To integrate traceability solutions.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regulatory authorities – For compliance and fraud prevention.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living advocates and NGOs – To promote ethical and eco-friendly food supply chains.</a:t>
            </a:r>
          </a:p>
          <a:p>
            <a:pPr>
              <a:buNone/>
            </a:pPr>
            <a:endParaRPr lang="en-US" sz="3000" b="0" i="0" dirty="0">
              <a:solidFill>
                <a:srgbClr val="0033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4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9248A-16FE-AA90-5F5F-3F536FFF8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EAB998D-4A57-3700-0F66-FF5D75ECDF01}"/>
              </a:ext>
            </a:extLst>
          </p:cNvPr>
          <p:cNvSpPr txBox="1"/>
          <p:nvPr/>
        </p:nvSpPr>
        <p:spPr>
          <a:xfrm>
            <a:off x="685800" y="647700"/>
            <a:ext cx="1713775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3000" b="1" dirty="0">
                <a:solidFill>
                  <a:srgbClr val="00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FEASIBILITY</a:t>
            </a:r>
          </a:p>
          <a:p>
            <a:pPr>
              <a:buNone/>
            </a:pPr>
            <a:endParaRPr lang="en-US" sz="3000" b="1" dirty="0">
              <a:solidFill>
                <a:srgbClr val="003300"/>
              </a:solidFill>
            </a:endParaRPr>
          </a:p>
          <a:p>
            <a:pPr>
              <a:buNone/>
            </a:pPr>
            <a:endParaRPr lang="en-IN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3D0CD-6401-8E11-ADE7-F1B5965A2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" y="1181100"/>
            <a:ext cx="1759495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73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4A0D81-D3F7-E5FB-A353-D9BE9135D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23938"/>
            <a:ext cx="15418185" cy="77858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712</Words>
  <Application>Microsoft Office PowerPoint</Application>
  <PresentationFormat>Custom</PresentationFormat>
  <Paragraphs>78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Courier New</vt:lpstr>
      <vt:lpstr>League Spartan</vt:lpstr>
      <vt:lpstr>Poppins Bold</vt:lpstr>
      <vt:lpstr>Garet Bold</vt:lpstr>
      <vt:lpstr>Times New Roman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agriTRUST</dc:title>
  <cp:lastModifiedBy>Devapriya R</cp:lastModifiedBy>
  <cp:revision>12</cp:revision>
  <cp:lastPrinted>2025-03-24T16:16:35Z</cp:lastPrinted>
  <dcterms:created xsi:type="dcterms:W3CDTF">2006-08-16T00:00:00Z</dcterms:created>
  <dcterms:modified xsi:type="dcterms:W3CDTF">2025-03-24T18:18:00Z</dcterms:modified>
  <dc:identifier>DAGiMO22oAw</dc:identifier>
</cp:coreProperties>
</file>